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Average" pitchFamily="2" charset="77"/>
      <p:regular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Oswald" pitchFamily="2" charset="77"/>
      <p:regular r:id="rId44"/>
      <p:bold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4B944C-66D4-4280-97E6-2F8F742DAFF6}">
  <a:tblStyle styleId="{234B944C-66D4-4280-97E6-2F8F742D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9fb97635c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9fb97635c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9fb97635c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9fb97635c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9fa744d2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9fa744d2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9fa744d2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9fa744d2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9fa744d2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9fa744d2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9fa744d2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9fa744d2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9fa744d2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9fa744d2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9fa744d2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9fa744d2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a7df5ac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a7df5ac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9fa744d27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9fa744d27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9fa744d2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9fa744d2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9fa744d2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9fa744d2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9fa744d27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9fa744d27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9fa744d2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9fa744d2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9fa744d27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9fa744d27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9fa744d2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9fa744d2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a9ea91d2b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a9ea91d2b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a3358c1c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a3358c1c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9fa744d2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9fa744d2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9fa744d2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9fa744d2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9fa744d2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9fa744d2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9fa744d2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9fa744d2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9fa744d27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9fa744d27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9fa744d27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e9fa744d27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9fa744d27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e9fa744d27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9fa744d27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9fa744d27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a85d2be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a85d2beb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a85d2beb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ea85d2beb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a9ea91d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ea9ea91d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a8379b0b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a8379b0b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a9ea91d2b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a9ea91d2b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9fa744d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9fa744d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9fa744d2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9fa744d2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9fa744d2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9fa744d2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9fa744d27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9fa744d27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rmaster907/introduction-random-forest-classification-by-example-6983d95c7b91" TargetMode="External"/><Relationship Id="rId7" Type="http://schemas.openxmlformats.org/officeDocument/2006/relationships/hyperlink" Target="https://www.eso.org/public/germany/news/eso2103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chat-gpt-now-writes-all-my-articles/a-faster-ensemble-model-method-in-sklearn-histogram-based-gradient-boosting-7033ff170bc0" TargetMode="External"/><Relationship Id="rId5" Type="http://schemas.openxmlformats.org/officeDocument/2006/relationships/hyperlink" Target="https://i.imgflip.com/8w1uae.jpg" TargetMode="External"/><Relationship Id="rId4" Type="http://schemas.openxmlformats.org/officeDocument/2006/relationships/hyperlink" Target="https://williamkoehrsen.medium.com/deep-neural-network-classifier-32c12ff46b6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150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124275" y="0"/>
            <a:ext cx="51540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Stellar Objects 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124277" y="1326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Hands-on-Machine Learning 2024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901225" y="3203875"/>
            <a:ext cx="67425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211600" y="1775175"/>
            <a:ext cx="526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124275" y="1775175"/>
            <a:ext cx="526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Presentation By Jakub Wisniewski, Lukas Lang, Southik Banerjee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Exploration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106475" y="1184925"/>
            <a:ext cx="43128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As the light from the object travels further the light's wavelength gets "stretched".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14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Galaxies and Quasars produce high amounts of ultraviolet light, which slowly gets red shifted into green/red then to near-infrared.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14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But the redshift for red is the same for UV eventhough red has a longer wavelength than UV.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14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The universe is expanding, all wavelengths are affected equally, so the redshift should increase uniformly.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14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This could be because of space dust making it harder to detect higher redshift objects whereas near-infrared is able to penetrate dust more effectively.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l="941"/>
          <a:stretch/>
        </p:blipFill>
        <p:spPr>
          <a:xfrm>
            <a:off x="4338825" y="1370250"/>
            <a:ext cx="4686599" cy="30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Exploration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4572000" y="1595650"/>
            <a:ext cx="4049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Notice that the overlap of points between galaxies and quasars is much more significant compared to the overlap between Stars and Galaxies.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This might be a  hint that there is potential for some misclassification between Galaxies and Quasars.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Majority of the Quasars are below a redshift of 4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4500"/>
            <a:ext cx="4049700" cy="33884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2533700" y="4679700"/>
            <a:ext cx="1031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(nm)</a:t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</a:t>
            </a:r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5379900" cy="29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on all of the 4 train splits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Hyperparameter tuning for n_neighbors (range between 1 and 45)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good f1 scores for the train sets = &gt; ~ 95 %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Suspiciously high test scores of ~ 99%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Validation and explanation in the following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1 hour of training 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575" y="708026"/>
            <a:ext cx="3288425" cy="25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5855575" y="3288925"/>
            <a:ext cx="526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Conf. Matrix for 80/20 test set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499" y="3288925"/>
            <a:ext cx="3435076" cy="18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3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optimization with PCA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8 dimensional dataset could be reduced to 3 dimensions with less than ½ computational time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insanely high test scores with a very naive implementation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 depends mainly on redshift 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=&gt;Easy to split the small test sets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650" y="1980800"/>
            <a:ext cx="4047349" cy="31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0525"/>
            <a:ext cx="8839198" cy="438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70200" y="316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Logistic Regression  (Standard Implementation)</a:t>
            </a:r>
            <a:endParaRPr sz="2140"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593250" y="851325"/>
            <a:ext cx="232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Example: Test-split (80/20):</a:t>
            </a:r>
            <a:endParaRPr b="1"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t="18599"/>
          <a:stretch/>
        </p:blipFill>
        <p:spPr>
          <a:xfrm>
            <a:off x="245075" y="1259075"/>
            <a:ext cx="3019849" cy="11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t="1438"/>
          <a:stretch/>
        </p:blipFill>
        <p:spPr>
          <a:xfrm>
            <a:off x="167475" y="2442675"/>
            <a:ext cx="3306276" cy="25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3627575" y="1024375"/>
            <a:ext cx="4872000" cy="30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(80/20 ) had the best performance, with an average test f1 score of about 95%, which remained the same for later methods.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Weighted test f1 score is already pretty good for all the splits. (80/20) was just a bit better at 0.96.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As we expected the model had issues with classifying Galaxy and Quasars. This was especially present in (80/20) and SMOTE.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 Recall for Galaxy and Stars is very good (0.97 and 1.00)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Total elapsed time: about 32 seconds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29750" y="329050"/>
            <a:ext cx="468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Logistic Regression  (Hyperparameter tuning)</a:t>
            </a:r>
            <a:endParaRPr sz="2040"/>
          </a:p>
        </p:txBody>
      </p:sp>
      <p:sp>
        <p:nvSpPr>
          <p:cNvPr id="184" name="Google Shape;184;p29"/>
          <p:cNvSpPr txBox="1"/>
          <p:nvPr/>
        </p:nvSpPr>
        <p:spPr>
          <a:xfrm>
            <a:off x="429751" y="1069900"/>
            <a:ext cx="49815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Weighted test f1 scored remained the same at 0.96 for SMOTE.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Best hyperparameter, C, is 10 (relatively low regularization).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Recall for Galaxy has slightly dropped, but quasars has increased.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This misclassification between Galaxy and Quasars  has improved for (95/5).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Total elapsed time: about 25 minutes (slower &amp; same results)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537" y="3472681"/>
            <a:ext cx="3206649" cy="15159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9"/>
          <p:cNvCxnSpPr/>
          <p:nvPr/>
        </p:nvCxnSpPr>
        <p:spPr>
          <a:xfrm>
            <a:off x="6321825" y="4174963"/>
            <a:ext cx="459600" cy="2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400" y="839201"/>
            <a:ext cx="3142926" cy="2538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9"/>
          <p:cNvCxnSpPr/>
          <p:nvPr/>
        </p:nvCxnSpPr>
        <p:spPr>
          <a:xfrm rot="10800000" flipH="1">
            <a:off x="7591707" y="1039717"/>
            <a:ext cx="729300" cy="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9"/>
          <p:cNvCxnSpPr/>
          <p:nvPr/>
        </p:nvCxnSpPr>
        <p:spPr>
          <a:xfrm>
            <a:off x="7591707" y="1039808"/>
            <a:ext cx="15000" cy="61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9"/>
          <p:cNvCxnSpPr/>
          <p:nvPr/>
        </p:nvCxnSpPr>
        <p:spPr>
          <a:xfrm>
            <a:off x="8328514" y="1032069"/>
            <a:ext cx="7500" cy="633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9"/>
          <p:cNvCxnSpPr/>
          <p:nvPr/>
        </p:nvCxnSpPr>
        <p:spPr>
          <a:xfrm>
            <a:off x="7606699" y="1658317"/>
            <a:ext cx="744600" cy="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9"/>
          <p:cNvCxnSpPr/>
          <p:nvPr/>
        </p:nvCxnSpPr>
        <p:spPr>
          <a:xfrm rot="10800000" flipH="1">
            <a:off x="7591707" y="1039717"/>
            <a:ext cx="729300" cy="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7591707" y="1039808"/>
            <a:ext cx="15000" cy="61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8328514" y="1032069"/>
            <a:ext cx="7500" cy="633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9"/>
          <p:cNvCxnSpPr/>
          <p:nvPr/>
        </p:nvCxnSpPr>
        <p:spPr>
          <a:xfrm>
            <a:off x="7606699" y="1658317"/>
            <a:ext cx="744600" cy="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9"/>
          <p:cNvCxnSpPr/>
          <p:nvPr/>
        </p:nvCxnSpPr>
        <p:spPr>
          <a:xfrm rot="10800000" flipH="1">
            <a:off x="5967631" y="2446286"/>
            <a:ext cx="729300" cy="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5967631" y="2446347"/>
            <a:ext cx="15000" cy="61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6704438" y="2438638"/>
            <a:ext cx="7500" cy="633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9"/>
          <p:cNvCxnSpPr/>
          <p:nvPr/>
        </p:nvCxnSpPr>
        <p:spPr>
          <a:xfrm>
            <a:off x="5982623" y="3064886"/>
            <a:ext cx="744600" cy="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2882386" y="4006263"/>
            <a:ext cx="2350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Example Test-split (SMOTE):</a:t>
            </a:r>
            <a:endParaRPr b="1"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5967629" y="414275"/>
            <a:ext cx="2669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Example Test-split (95/5):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9475" y="376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Logistic Regression  (Ridge Regression)</a:t>
            </a:r>
            <a:endParaRPr sz="2040"/>
          </a:p>
        </p:txBody>
      </p:sp>
      <p:sp>
        <p:nvSpPr>
          <p:cNvPr id="207" name="Google Shape;207;p30"/>
          <p:cNvSpPr txBox="1"/>
          <p:nvPr/>
        </p:nvSpPr>
        <p:spPr>
          <a:xfrm>
            <a:off x="3436850" y="1081300"/>
            <a:ext cx="50772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Best hyperparameter, C, is 100 (relatively low regularization).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Weighted test f1 score remained the same at 0.96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This misclassification between Galaxy and Quasars  for (95/5) has reduced even more.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Recall for galaxy has improved even more, but Quasars is dropping.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Total elapsed time: 7 minutes, so faster with same results.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body" idx="1"/>
          </p:nvPr>
        </p:nvSpPr>
        <p:spPr>
          <a:xfrm>
            <a:off x="323823" y="864250"/>
            <a:ext cx="2350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Example Test-split (80/20):</a:t>
            </a:r>
            <a:endParaRPr b="1"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2571750"/>
            <a:ext cx="3112377" cy="2453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0"/>
          <p:cNvCxnSpPr/>
          <p:nvPr/>
        </p:nvCxnSpPr>
        <p:spPr>
          <a:xfrm rot="10800000" flipH="1">
            <a:off x="365050" y="4173700"/>
            <a:ext cx="6420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0"/>
          <p:cNvCxnSpPr/>
          <p:nvPr/>
        </p:nvCxnSpPr>
        <p:spPr>
          <a:xfrm>
            <a:off x="365050" y="4173700"/>
            <a:ext cx="13200" cy="52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0"/>
          <p:cNvCxnSpPr/>
          <p:nvPr/>
        </p:nvCxnSpPr>
        <p:spPr>
          <a:xfrm>
            <a:off x="378250" y="4703200"/>
            <a:ext cx="6555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0"/>
          <p:cNvCxnSpPr/>
          <p:nvPr/>
        </p:nvCxnSpPr>
        <p:spPr>
          <a:xfrm rot="10800000" flipH="1">
            <a:off x="365050" y="4173700"/>
            <a:ext cx="6420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365050" y="4173700"/>
            <a:ext cx="13200" cy="52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0"/>
          <p:cNvCxnSpPr/>
          <p:nvPr/>
        </p:nvCxnSpPr>
        <p:spPr>
          <a:xfrm>
            <a:off x="378250" y="4703200"/>
            <a:ext cx="6555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1973525" y="2782550"/>
            <a:ext cx="6420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2622250" y="2775925"/>
            <a:ext cx="6600" cy="54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1986725" y="3312050"/>
            <a:ext cx="6555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0"/>
          <p:cNvCxnSpPr/>
          <p:nvPr/>
        </p:nvCxnSpPr>
        <p:spPr>
          <a:xfrm flipH="1">
            <a:off x="1985925" y="2786875"/>
            <a:ext cx="6600" cy="54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0"/>
          <p:cNvCxnSpPr/>
          <p:nvPr/>
        </p:nvCxnSpPr>
        <p:spPr>
          <a:xfrm>
            <a:off x="999600" y="4177025"/>
            <a:ext cx="13200" cy="53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51" y="1429688"/>
            <a:ext cx="2693925" cy="10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8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Combines the output of multiple decision trees to reach a single result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Pretty high F1 test scores (&gt;97%) on each train-test split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Not the fastest model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Using a large number of trees in the forest or having a big dataset can be computationally expensive</a:t>
            </a:r>
            <a:endParaRPr sz="1800" dirty="0"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9" cy="237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4464000" y="3589800"/>
            <a:ext cx="526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Random Forest Classifier Representation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295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 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79650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07"/>
              <a:t>• The dataset was  originally published by the  ‘Sloan Digital Sky Survey’-project (SDSS) in January 2022</a:t>
            </a:r>
            <a:endParaRPr sz="2007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2007"/>
              <a:t>• Dataset consists of 100,000 instances and 18 attributes. </a:t>
            </a:r>
            <a:endParaRPr sz="2007"/>
          </a:p>
          <a:p>
            <a:pPr marL="1371600" lvl="0" indent="-33589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0"/>
              <a:buChar char="●"/>
            </a:pPr>
            <a:r>
              <a:rPr lang="en" sz="1689"/>
              <a:t>obj_ID, run_ID,  field_ID, spec_obj_ID, fiber_ID</a:t>
            </a:r>
            <a:endParaRPr sz="1689"/>
          </a:p>
          <a:p>
            <a:pPr marL="1371600" lvl="0" indent="-335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●"/>
            </a:pPr>
            <a:r>
              <a:rPr lang="en" sz="1689"/>
              <a:t>alpha, delta, cam_col, plate</a:t>
            </a:r>
            <a:endParaRPr sz="1689"/>
          </a:p>
          <a:p>
            <a:pPr marL="1371600" lvl="0" indent="-335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●"/>
            </a:pPr>
            <a:r>
              <a:rPr lang="en" sz="1689"/>
              <a:t>u, g, r, i, z</a:t>
            </a:r>
            <a:endParaRPr sz="1689"/>
          </a:p>
          <a:p>
            <a:pPr marL="1371600" lvl="0" indent="-335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●"/>
            </a:pPr>
            <a:r>
              <a:rPr lang="en" sz="1689"/>
              <a:t>redshift</a:t>
            </a:r>
            <a:endParaRPr sz="1689"/>
          </a:p>
          <a:p>
            <a:pPr marL="1371600" lvl="0" indent="-335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●"/>
            </a:pPr>
            <a:r>
              <a:rPr lang="en" sz="1689"/>
              <a:t>MJD</a:t>
            </a:r>
            <a:endParaRPr sz="1689"/>
          </a:p>
          <a:p>
            <a:pPr marL="1371600" lvl="0" indent="-335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●"/>
            </a:pPr>
            <a:r>
              <a:rPr lang="en" sz="1689"/>
              <a:t>class (Galaxy, Star, Quasar)</a:t>
            </a:r>
            <a:endParaRPr sz="1689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165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550" y="2757501"/>
            <a:ext cx="3768975" cy="21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(Hyperparameter Tuning)</a:t>
            </a:r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6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Parameters from the grid search for our train-test split model (90/10):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Max depth: 10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Max features: log2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Min samples leaf: 1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Min samples split: 2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N_estimators: 500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Others are on default settings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F1 test scores improved by 0.1%</a:t>
            </a:r>
            <a:endParaRPr sz="1800"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350" y="747900"/>
            <a:ext cx="300094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 rotWithShape="1">
          <a:blip r:embed="rId4">
            <a:alphaModFix/>
          </a:blip>
          <a:srcRect r="-3939"/>
          <a:stretch/>
        </p:blipFill>
        <p:spPr>
          <a:xfrm>
            <a:off x="5831350" y="4518725"/>
            <a:ext cx="3119200" cy="1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(Feature Importance)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Clearly we can see that redshift is the most important feature in our data set for this model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Therefore, less complicated models can often be a better solution to our problem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 is usually difficult to interpret because they consist of many of individual trees</a:t>
            </a:r>
            <a:endParaRPr sz="1800"/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418" y="1152475"/>
            <a:ext cx="4123057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411700" y="1085975"/>
            <a:ext cx="65787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Support Vector Machines finds the best hyperplane that separates one class from another. The "best" hyperplane is based on finding the largest margin separating the classes. See figure below: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300" y="1601700"/>
            <a:ext cx="4910851" cy="9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>
            <a:spLocks noGrp="1"/>
          </p:cNvSpPr>
          <p:nvPr>
            <p:ph type="body" idx="1"/>
          </p:nvPr>
        </p:nvSpPr>
        <p:spPr>
          <a:xfrm>
            <a:off x="446350" y="2660250"/>
            <a:ext cx="6299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But one of the issues is that if there is an outlier, then the hyperplane will overfit, reducing the accuracy of the test set: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00" y="3087452"/>
            <a:ext cx="4933581" cy="7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>
            <a:spLocks noGrp="1"/>
          </p:cNvSpPr>
          <p:nvPr>
            <p:ph type="body" idx="1"/>
          </p:nvPr>
        </p:nvSpPr>
        <p:spPr>
          <a:xfrm>
            <a:off x="446350" y="3877525"/>
            <a:ext cx="76887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 sz="1020">
                <a:solidFill>
                  <a:schemeClr val="dk1"/>
                </a:solidFill>
              </a:rPr>
              <a:t>To fix this we must allow misclassification which is know as bias/variance trade-off. We do this by adapting the value for C. Normally, the value is 1.0. The margin between the observation and threshold that </a:t>
            </a:r>
            <a:r>
              <a:rPr lang="en" sz="1020" u="sng">
                <a:solidFill>
                  <a:schemeClr val="dk1"/>
                </a:solidFill>
              </a:rPr>
              <a:t>allows misclassification</a:t>
            </a:r>
            <a:r>
              <a:rPr lang="en" sz="1020">
                <a:solidFill>
                  <a:schemeClr val="dk1"/>
                </a:solidFill>
              </a:rPr>
              <a:t>  is called the soft margin. Since they can allow misclassifications it makes it good for datasets with outliers.</a:t>
            </a:r>
            <a:endParaRPr sz="1020">
              <a:solidFill>
                <a:schemeClr val="dk1"/>
              </a:solidFill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025" y="1851008"/>
            <a:ext cx="2304626" cy="1725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611875" y="1223725"/>
            <a:ext cx="636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Advantages: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650100" y="2020425"/>
            <a:ext cx="6214200" cy="2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Effective in high dimensional spaces.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a subset of training points, so it is also </a:t>
            </a: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memory efficient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certain cases.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Versatile: different Kernel functions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(Basis implementation with RBF kernel)</a:t>
            </a:r>
            <a:endParaRPr/>
          </a:p>
        </p:txBody>
      </p:sp>
      <p:sp>
        <p:nvSpPr>
          <p:cNvPr id="269" name="Google Shape;269;p36"/>
          <p:cNvSpPr txBox="1"/>
          <p:nvPr/>
        </p:nvSpPr>
        <p:spPr>
          <a:xfrm>
            <a:off x="3640825" y="1040250"/>
            <a:ext cx="49581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SMOTE had the best performance, with an average test f1 scores 96%.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There were quite a few misclassification between galaxy and quasars, and a few between star and galaxy.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The weighted test f1 score for every train-test split was 0.96.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Most of the time galaxy had the highest test f1 score.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Total elapsed time: about 14 minutes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5" y="2504500"/>
            <a:ext cx="3142876" cy="25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300" y="3020850"/>
            <a:ext cx="1870049" cy="19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26" y="1252825"/>
            <a:ext cx="2695463" cy="125168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714925" y="963225"/>
            <a:ext cx="44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Example: Test-split (SMOTE):</a:t>
            </a:r>
            <a:endParaRPr sz="1200"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2250" y="3448675"/>
            <a:ext cx="3503225" cy="13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methods</a:t>
            </a:r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"/>
          </p:nvPr>
        </p:nvSpPr>
        <p:spPr>
          <a:xfrm>
            <a:off x="284675" y="1093925"/>
            <a:ext cx="2283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/>
              <a:t>Linear Kernel Selection: </a:t>
            </a:r>
            <a:endParaRPr u="sng"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114100" y="2923425"/>
            <a:ext cx="3780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712"/>
              <a:buNone/>
            </a:pPr>
            <a:r>
              <a:rPr lang="en" sz="1550" u="sng"/>
              <a:t>Cross Validation (optimal soft-margin):</a:t>
            </a:r>
            <a:endParaRPr sz="1550" u="sng"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075" y="1253163"/>
            <a:ext cx="940975" cy="97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284675" y="13802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(80/20) had the best performance, with an average test f1 scores 95% (worse with same time).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284675" y="18728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There were quite a few misclassification between galaxy and quasars, and a few between star and galaxy.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244950" y="2508938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Stars and Galaxy have near perfect f1 scores.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537" y="872050"/>
            <a:ext cx="2167801" cy="17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938" y="1297012"/>
            <a:ext cx="2389149" cy="8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5760950" y="2223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elapsed time: about 14 minutes 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5834563" y="3851375"/>
            <a:ext cx="224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elapsed time: about 60 minutes 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524" y="2905225"/>
            <a:ext cx="2167825" cy="17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284675" y="32119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(90/10) had the best performance, with an average test f1 scores 97%.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284675" y="37351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Improvement between Galaxy and Quasars.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284675" y="41594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The weighted f1 score for most train-test split was 0.97.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1000" y="3086875"/>
            <a:ext cx="2849949" cy="12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methods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8"/>
          <p:cNvSpPr txBox="1"/>
          <p:nvPr/>
        </p:nvSpPr>
        <p:spPr>
          <a:xfrm>
            <a:off x="423650" y="1171675"/>
            <a:ext cx="31179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Stochastic Gradient descent: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482600" y="1601975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Performance got worse, best was (80/20) with an average test f1 score of 90%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Weighted f1 score dropped to 0.91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But was much faster.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t="13785"/>
          <a:stretch/>
        </p:blipFill>
        <p:spPr>
          <a:xfrm>
            <a:off x="4672375" y="1573273"/>
            <a:ext cx="2999999" cy="120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482600" y="27739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elapsed time: about 5 seconds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(Gaussian) Naive Bayes </a:t>
            </a: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types of the Naive Bayes classifier: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Gaussian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Multinomial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Complement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Bernoulli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Categorical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Extremely fast, but bad estimator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Weird behavior for different train/test splits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=&gt; Naive assumption leads to unreliable results  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813" y="1285875"/>
            <a:ext cx="30384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 txBox="1"/>
          <p:nvPr/>
        </p:nvSpPr>
        <p:spPr>
          <a:xfrm>
            <a:off x="748650" y="3857625"/>
            <a:ext cx="764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=&gt; Nice theoretical application of the Bayes´ Theorem from Semester 1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(Multilayer Perceptron Classifier)</a:t>
            </a:r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Computations are difficult and time consuming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 than 1 hour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F1 test scores above 97%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Such results can be obtained with other faster models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with more complex problems</a:t>
            </a:r>
            <a:endParaRPr sz="1800"/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250" y="1017725"/>
            <a:ext cx="3241700" cy="28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/>
        </p:nvSpPr>
        <p:spPr>
          <a:xfrm>
            <a:off x="6063250" y="3832550"/>
            <a:ext cx="247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Confusion Matrix for 80/20 split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(Hyperparameter Tuning)</a:t>
            </a:r>
            <a:endParaRPr/>
          </a:p>
        </p:txBody>
      </p:sp>
      <p:sp>
        <p:nvSpPr>
          <p:cNvPr id="325" name="Google Shape;32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Standard Scaler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After relatively small gridsearch we got best parameters for our problem</a:t>
            </a:r>
            <a:endParaRPr sz="1700"/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Activation function: ReLU</a:t>
            </a:r>
            <a:endParaRPr sz="1700"/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Solver: Adam</a:t>
            </a:r>
            <a:endParaRPr sz="1700"/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Alpha: 0.0001</a:t>
            </a:r>
            <a:endParaRPr sz="1700"/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Two hidden layers: (100, 50)</a:t>
            </a:r>
            <a:endParaRPr sz="1700"/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Learning rate: Constant </a:t>
            </a:r>
            <a:endParaRPr sz="1700"/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Max_iter: 500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Rest left on default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F1 test scores better by 0.5%</a:t>
            </a:r>
            <a:endParaRPr sz="1700"/>
          </a:p>
        </p:txBody>
      </p:sp>
      <p:sp>
        <p:nvSpPr>
          <p:cNvPr id="326" name="Google Shape;326;p41"/>
          <p:cNvSpPr txBox="1"/>
          <p:nvPr/>
        </p:nvSpPr>
        <p:spPr>
          <a:xfrm>
            <a:off x="4464000" y="3338800"/>
            <a:ext cx="526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Neural Network with 2 Hidden Layers Representation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27" name="Google Shape;3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300" y="1322525"/>
            <a:ext cx="4139798" cy="20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for the project: 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3100" y="1590425"/>
            <a:ext cx="79578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=&gt; Supervised multiclass classification problem with an imbalanced dataset 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575100" y="1099950"/>
            <a:ext cx="78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Predict the astronomical type of an object as either Galaxy, Star or Quasar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840500" y="3517325"/>
            <a:ext cx="526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75100" y="2036663"/>
            <a:ext cx="73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=&gt; “Main” Metric: F1-score (weighted)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75100" y="2418275"/>
            <a:ext cx="5262300" cy="26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=&gt; Models we implemented: 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1828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AutoNum type="arabicPeriod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kNN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1828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AutoNum type="arabicPeriod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Logistic Regression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1828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AutoNum type="arabicPeriod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Decision Trees,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1828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AutoNum type="arabicPeriod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Random Forest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1828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AutoNum type="arabicPeriod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Extra Trees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1828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AutoNum type="arabicPeriod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Support Vector Machines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1828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AutoNum type="arabicPeriod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Gaussian Naive Bayes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1828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AutoNum type="arabicPeriod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Neural Networks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1828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AutoNum type="arabicPeriod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Histogram based Gradient Boosting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(Outline)</a:t>
            </a: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Results were about the same for each split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Possibility to implement GPU-based neural networks (scikit-learn does not offer this)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Because our problem is heavily based on the redshift, neural networks are a little bit of an overkill</a:t>
            </a:r>
            <a:endParaRPr sz="1800"/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700" y="1712300"/>
            <a:ext cx="44100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 rotWithShape="1">
          <a:blip r:embed="rId4">
            <a:alphaModFix/>
          </a:blip>
          <a:srcRect b="6559"/>
          <a:stretch/>
        </p:blipFill>
        <p:spPr>
          <a:xfrm>
            <a:off x="4486700" y="1152475"/>
            <a:ext cx="4410075" cy="4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5277838" y="3625450"/>
            <a:ext cx="282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Results for 80/20 train-test split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based Gradient Boosting</a:t>
            </a:r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1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HGB instead of “normal” GB due to size of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Hyperparameter tuning for ‘learning rate’ and ‘max_depth’</a:t>
            </a:r>
            <a:endParaRPr/>
          </a:p>
          <a:p>
            <a:pPr marL="914400" lvl="1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DCDCDC"/>
                </a:solidFill>
              </a:rPr>
              <a:t>Typically small learning rate </a:t>
            </a:r>
            <a:endParaRPr>
              <a:solidFill>
                <a:srgbClr val="DCDCDC"/>
              </a:solidFill>
            </a:endParaRPr>
          </a:p>
          <a:p>
            <a:pPr marL="914400" lvl="1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DCDCDC"/>
              </a:buClr>
              <a:buSzPts val="1400"/>
              <a:buChar char="○"/>
            </a:pPr>
            <a:r>
              <a:rPr lang="en">
                <a:solidFill>
                  <a:srgbClr val="DCDCDC"/>
                </a:solidFill>
              </a:rPr>
              <a:t>Not too deep trees</a:t>
            </a:r>
            <a:endParaRPr>
              <a:solidFill>
                <a:srgbClr val="DCDCD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good f1 scores for the test sets despite: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effort =&gt; ran almost as  good without any tuning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Relatively short computation time (roughly 25 min)</a:t>
            </a:r>
            <a:endParaRPr/>
          </a:p>
        </p:txBody>
      </p:sp>
      <p:sp>
        <p:nvSpPr>
          <p:cNvPr id="343" name="Google Shape;343;p43"/>
          <p:cNvSpPr txBox="1"/>
          <p:nvPr/>
        </p:nvSpPr>
        <p:spPr>
          <a:xfrm>
            <a:off x="3525750" y="1785575"/>
            <a:ext cx="5246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'learning_rate'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0.0002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0.002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0.02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9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'max_depth'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9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]}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150" y="2082400"/>
            <a:ext cx="2611850" cy="30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aphicFrame>
        <p:nvGraphicFramePr>
          <p:cNvPr id="355" name="Google Shape;355;p45"/>
          <p:cNvGraphicFramePr/>
          <p:nvPr/>
        </p:nvGraphicFramePr>
        <p:xfrm>
          <a:off x="135363" y="5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{234B944C-66D4-4280-97E6-2F8F742DAFF6}</a:tableStyleId>
              </a:tblPr>
              <a:tblGrid>
                <a:gridCol w="18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1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Name 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Avg. Comp. Time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Best Score 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Worst 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Remarks: 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kNN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0000"/>
                          </a:highlight>
                        </a:rPr>
                        <a:t>1 hour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99.4 (90/10)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97.2 (SMOTE)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Bad generalization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Logistic Regression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 min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96.3 (80/10)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95.0 (SMOTE)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Decision Tree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min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97.7 (SMOTE)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97.3 (80/20)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Random Forests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 min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97.8 (90/10)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97.4 (SMOTE)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Overly complicated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Extra Tree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min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96.6 (80/20)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94.4 (SMOTE)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Support Vector Machines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97.3 (90/10)</a:t>
                      </a: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90.1 (90/10)</a:t>
                      </a:r>
                      <a:endParaRPr sz="6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highlight>
                          <a:srgbClr val="FF00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Bad score, but very fast execution.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Naive Bayes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>
                          <a:highlight>
                            <a:srgbClr val="00FF00"/>
                          </a:highlight>
                        </a:rPr>
                        <a:t>&lt; 1 min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93.0 (80/20)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0000"/>
                          </a:highlight>
                        </a:rPr>
                        <a:t>74 (90/10)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Unreliable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Neural Networks 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0000"/>
                          </a:highlight>
                        </a:rPr>
                        <a:t>1 hour 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97.5 (SMOTE)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97.2 (95/5)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Overly complicated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Histogram based Gradient Boosting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 min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00FF00"/>
                          </a:highlight>
                        </a:rPr>
                        <a:t>98.2 (95/5)</a:t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97.5 (SMOTE)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661263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>
            <a:spLocks noGrp="1"/>
          </p:cNvSpPr>
          <p:nvPr>
            <p:ph type="title"/>
          </p:nvPr>
        </p:nvSpPr>
        <p:spPr>
          <a:xfrm>
            <a:off x="365250" y="2133150"/>
            <a:ext cx="85206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/>
              <a:t>Thank you for your attention!</a:t>
            </a:r>
            <a:endParaRPr sz="4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</p:txBody>
      </p:sp>
      <p:sp>
        <p:nvSpPr>
          <p:cNvPr id="371" name="Google Shape;37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Random Forest Representation: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https://medium.com/@mrmaster907/introduction-random-forest-classification-by-example-6983d95c7b91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Neural Network Representation: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https://williamkoehrsen.medium.com/deep-neural-network-classifier-32c12ff46b6c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Drake Meme: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https://i.imgflip.com/8w1uae.jpg</a:t>
            </a:r>
            <a:endParaRPr sz="1400">
              <a:solidFill>
                <a:srgbClr val="D4D4D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</a:rPr>
              <a:t>HGB Meme: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https://medium.com/chat-gpt-now-writes-all-my-articles/a-faster-ensemble-model-method-in-sklearn-histogram-based-gradient-boosting-7033ff170bc0</a:t>
            </a:r>
            <a:endParaRPr sz="1400">
              <a:solidFill>
                <a:srgbClr val="D4D4D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</a:rPr>
              <a:t>Quasar: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https://www.eso.org/public/germany/news/eso2103/</a:t>
            </a:r>
            <a:endParaRPr sz="1400">
              <a:solidFill>
                <a:srgbClr val="D4D4D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D4D4D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dataset is imbalanced and has no missing values or duplicates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11 out of 17 features are uncorrelated in relation to our target ‘class’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7 of them are ID’S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alpha and delta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Cam_col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MJD	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also encoded each class label as a number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0 as Galaxies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 as Stars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2 as Quasars</a:t>
            </a:r>
            <a:endParaRPr sz="1500"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6702" y="445025"/>
            <a:ext cx="2591350" cy="25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4732796" y="3036400"/>
            <a:ext cx="4199161" cy="21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As we can see, approximately 60% of the samples are Galaxies, whereas Stars and Quasars appear at ~20%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Splits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tried 4 different splits:</a:t>
            </a:r>
            <a:endParaRPr sz="15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Stratified:</a:t>
            </a:r>
            <a:endParaRPr sz="130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80/20</a:t>
            </a:r>
            <a:endParaRPr sz="130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90/10</a:t>
            </a:r>
            <a:endParaRPr sz="130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95/5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SMOTE*</a:t>
            </a:r>
            <a:endParaRPr sz="130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80/20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311700" y="2976250"/>
            <a:ext cx="39999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SMOTE (Synthetic Minority Over-sampling Technique) split has equally distributed classed (which can help with our imbalanced dataset) in comparison to 80/20 split</a:t>
            </a:r>
            <a:endParaRPr sz="12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738" y="1152475"/>
            <a:ext cx="4028926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4706113" y="3951250"/>
            <a:ext cx="4126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*SMOTE creates synthetic samples by analyzing existing minority data points and generates new ones similar to them. By adding these synthetic samples, SMOTE balances the data, giving the model a better chance to learn the minority class.</a:t>
            </a: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Outliers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6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tried to remove the outliers using IQR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Every feature will be investigated separately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Unfortunately the IQR method does not work well because Quasars tend to have significantly higher redshift  than Stars and Galaxies: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875" y="2571750"/>
            <a:ext cx="2522325" cy="2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25" y="2571750"/>
            <a:ext cx="4892477" cy="24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5585288" y="2171550"/>
            <a:ext cx="361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Distribution after the removal of the ‘outliers’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the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80600" y="42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plots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729450" y="1006550"/>
            <a:ext cx="8243100" cy="1637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For </a:t>
            </a:r>
            <a:r>
              <a:rPr lang="en" sz="1000" u="sng">
                <a:solidFill>
                  <a:schemeClr val="dk1"/>
                </a:solidFill>
              </a:rPr>
              <a:t>ultraviolet, green and inferred</a:t>
            </a:r>
            <a:r>
              <a:rPr lang="en" sz="1000">
                <a:solidFill>
                  <a:schemeClr val="dk1"/>
                </a:solidFill>
              </a:rPr>
              <a:t>, the points are more narrowly centered when the wavelength is 20nm.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For every wavelength stars constantly remains at a redshift of 0, as stars are the closest stellar object. 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Galaxies have a slightly higher redshift and ranges between 0 and 2.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Stellar objects tend to emit high amount of UV light, and as the light travels its gets “stretched” causing it to transform into red and green light, then into near-infrared light. 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For this reason quasars have less of a “spread” when we look into UV and green light, but thats why there are more points and seem slightly more spread out. 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l="467" r="16123" b="2761"/>
          <a:stretch/>
        </p:blipFill>
        <p:spPr>
          <a:xfrm>
            <a:off x="648600" y="2726825"/>
            <a:ext cx="7952701" cy="16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755725" y="4859350"/>
            <a:ext cx="1031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(nm)</a:t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661450" y="451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Exploration 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4769900" y="1402050"/>
            <a:ext cx="3946200" cy="23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There are more than 70000 observed object.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From 0 to about 0.8 and the frequence rapidly drops.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This suggests that majority of observations in the dataset have objects quite close to us, and there are few observations (compared to other observations) that have intermediate to higher redshift.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50" y="1283700"/>
            <a:ext cx="4040276" cy="3085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Google Shape;128;p21"/>
          <p:cNvGraphicFramePr/>
          <p:nvPr/>
        </p:nvGraphicFramePr>
        <p:xfrm>
          <a:off x="5310475" y="3227775"/>
          <a:ext cx="2545500" cy="960030"/>
        </p:xfrm>
        <a:graphic>
          <a:graphicData uri="http://schemas.openxmlformats.org/drawingml/2006/table">
            <a:tbl>
              <a:tblPr>
                <a:noFill/>
                <a:tableStyleId>{234B944C-66D4-4280-97E6-2F8F742DAFF6}</a:tableStyleId>
              </a:tblPr>
              <a:tblGrid>
                <a:gridCol w="127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&lt; 0.5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Low Redshift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0.5 - 2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Intermediate Redshift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&gt; 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High Redshift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2199</Words>
  <Application>Microsoft Macintosh PowerPoint</Application>
  <PresentationFormat>On-screen Show (16:9)</PresentationFormat>
  <Paragraphs>305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Lato</vt:lpstr>
      <vt:lpstr>Average</vt:lpstr>
      <vt:lpstr>Roboto</vt:lpstr>
      <vt:lpstr>Courier New</vt:lpstr>
      <vt:lpstr>Oswald</vt:lpstr>
      <vt:lpstr>Arial</vt:lpstr>
      <vt:lpstr>Slate</vt:lpstr>
      <vt:lpstr>Stellar Objects </vt:lpstr>
      <vt:lpstr>About the Dataset </vt:lpstr>
      <vt:lpstr>Goal for the project: </vt:lpstr>
      <vt:lpstr>Data Preparation</vt:lpstr>
      <vt:lpstr>Train-Test Splits</vt:lpstr>
      <vt:lpstr>Removing Outliers</vt:lpstr>
      <vt:lpstr>Visualizing the Data</vt:lpstr>
      <vt:lpstr>Pair plots</vt:lpstr>
      <vt:lpstr>Further Exploration </vt:lpstr>
      <vt:lpstr>Further Exploration  </vt:lpstr>
      <vt:lpstr>Further Exploration  </vt:lpstr>
      <vt:lpstr>Models</vt:lpstr>
      <vt:lpstr>KNN </vt:lpstr>
      <vt:lpstr>KNN </vt:lpstr>
      <vt:lpstr>PowerPoint Presentation</vt:lpstr>
      <vt:lpstr>Logistic Regression  (Standard Implementation)</vt:lpstr>
      <vt:lpstr>Logistic Regression  (Hyperparameter tuning)</vt:lpstr>
      <vt:lpstr>Logistic Regression  (Ridge Regression)</vt:lpstr>
      <vt:lpstr>Random Forest</vt:lpstr>
      <vt:lpstr>Random Forest (Hyperparameter Tuning)</vt:lpstr>
      <vt:lpstr>Random Forest (Feature Importance)</vt:lpstr>
      <vt:lpstr>Support Vector Machine </vt:lpstr>
      <vt:lpstr>Support Vector Machine </vt:lpstr>
      <vt:lpstr>Support Vector Machine (Basis implementation with RBF kernel)</vt:lpstr>
      <vt:lpstr>Optimization methods</vt:lpstr>
      <vt:lpstr>Optimization methods </vt:lpstr>
      <vt:lpstr>(Gaussian) Naive Bayes </vt:lpstr>
      <vt:lpstr>Neural Network (Multilayer Perceptron Classifier)</vt:lpstr>
      <vt:lpstr>Neural Network (Hyperparameter Tuning)</vt:lpstr>
      <vt:lpstr>Neural Network (Outline)</vt:lpstr>
      <vt:lpstr>Histogram based Gradient Boosting</vt:lpstr>
      <vt:lpstr>Summary</vt:lpstr>
      <vt:lpstr>Overview</vt:lpstr>
      <vt:lpstr>PowerPoint Presentation</vt:lpstr>
      <vt:lpstr>Thank you for your attention!</vt:lpstr>
      <vt:lpstr>Sources: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Jakub Wiśniewski</cp:lastModifiedBy>
  <cp:revision>1</cp:revision>
  <dcterms:modified xsi:type="dcterms:W3CDTF">2024-11-07T21:26:00Z</dcterms:modified>
</cp:coreProperties>
</file>